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Calligraffitti"/>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45CCFF-6353-4C72-8B62-EEFAA6F99BF2}">
  <a:tblStyle styleId="{EA45CCFF-6353-4C72-8B62-EEFAA6F99B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lligraffitti-regular.fnt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63fd14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63fd14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54bb79ea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54bb79ea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63fd14ea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63fd14ea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63fd14ea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63fd14ea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63fd14ea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63fd14ea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63fd14ea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63fd14ea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63fd14ea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63fd14ea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63fd14ea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63fd14ea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63fd14ea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63fd14ea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63fd14ea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63fd14ea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63fd14ea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63fd14ea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63fd14ea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63fd14ea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63fd14ea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63fd14ea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63fd14ea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63fd14ea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63fd14ea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63fd14ea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63fd14ea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63fd14ea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63fd14ea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63fd14ea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63fd14ea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63fd14ea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63fd14ea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63fd14ea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63fd14ea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63fd14ea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63fd14ea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63fd14ea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63fd14e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63fd14e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63fd14e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63fd14e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63fd14ea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63fd14e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github.com/seshadri-c/SMAI-Project-2021-Monsoon-Alteran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44925" y="1561638"/>
            <a:ext cx="8520600" cy="126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150"/>
              <a:t>Visualizing and Understanding Convolutional Networks</a:t>
            </a:r>
            <a:endParaRPr b="1" sz="6800"/>
          </a:p>
        </p:txBody>
      </p:sp>
      <p:sp>
        <p:nvSpPr>
          <p:cNvPr id="55" name="Google Shape;55;p13"/>
          <p:cNvSpPr txBox="1"/>
          <p:nvPr>
            <p:ph idx="1" type="subTitle"/>
          </p:nvPr>
        </p:nvSpPr>
        <p:spPr>
          <a:xfrm>
            <a:off x="4989325" y="2931250"/>
            <a:ext cx="39762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Team: Alterant</a:t>
            </a:r>
            <a:endParaRPr b="1" sz="17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 sz="1550">
                <a:solidFill>
                  <a:schemeClr val="dk1"/>
                </a:solidFill>
              </a:rPr>
              <a:t>Alefiah Mubeen		(20172146</a:t>
            </a:r>
            <a:r>
              <a:rPr b="1" lang="en" sz="1500">
                <a:solidFill>
                  <a:schemeClr val="dk1"/>
                </a:solidFill>
              </a:rPr>
              <a:t>)</a:t>
            </a:r>
            <a:endParaRPr b="1" sz="1500">
              <a:solidFill>
                <a:schemeClr val="dk1"/>
              </a:solidFill>
            </a:endParaRPr>
          </a:p>
          <a:p>
            <a:pPr indent="0" lvl="0" marL="0" rtl="0" algn="l">
              <a:spcBef>
                <a:spcPts val="0"/>
              </a:spcBef>
              <a:spcAft>
                <a:spcPts val="0"/>
              </a:spcAft>
              <a:buNone/>
            </a:pPr>
            <a:r>
              <a:rPr b="1" lang="en" sz="1500">
                <a:solidFill>
                  <a:schemeClr val="dk1"/>
                </a:solidFill>
              </a:rPr>
              <a:t>Ankita Maity 			(2</a:t>
            </a:r>
            <a:r>
              <a:rPr b="1" lang="en" sz="1550">
                <a:solidFill>
                  <a:schemeClr val="dk1"/>
                </a:solidFill>
              </a:rPr>
              <a:t>021701017</a:t>
            </a:r>
            <a:r>
              <a:rPr b="1" lang="en" sz="1500">
                <a:solidFill>
                  <a:schemeClr val="dk1"/>
                </a:solidFill>
              </a:rPr>
              <a:t>)</a:t>
            </a:r>
            <a:endParaRPr b="1" sz="1500">
              <a:solidFill>
                <a:schemeClr val="dk1"/>
              </a:solidFill>
            </a:endParaRPr>
          </a:p>
          <a:p>
            <a:pPr indent="0" lvl="0" marL="0" rtl="0" algn="l">
              <a:spcBef>
                <a:spcPts val="0"/>
              </a:spcBef>
              <a:spcAft>
                <a:spcPts val="0"/>
              </a:spcAft>
              <a:buNone/>
            </a:pPr>
            <a:r>
              <a:rPr b="1" lang="en" sz="1500">
                <a:solidFill>
                  <a:schemeClr val="dk1"/>
                </a:solidFill>
              </a:rPr>
              <a:t>Seshadri Mazumder		(</a:t>
            </a:r>
            <a:r>
              <a:rPr b="1" lang="en" sz="1500">
                <a:solidFill>
                  <a:schemeClr val="dk1"/>
                </a:solidFill>
              </a:rPr>
              <a:t>2021801002</a:t>
            </a:r>
            <a:r>
              <a:rPr b="1" lang="en" sz="1500">
                <a:solidFill>
                  <a:schemeClr val="dk1"/>
                </a:solidFill>
              </a:rPr>
              <a:t>)</a:t>
            </a:r>
            <a:endParaRPr b="1" sz="1500">
              <a:solidFill>
                <a:schemeClr val="dk1"/>
              </a:solidFill>
            </a:endParaRPr>
          </a:p>
          <a:p>
            <a:pPr indent="0" lvl="0" marL="0" rtl="0" algn="l">
              <a:spcBef>
                <a:spcPts val="0"/>
              </a:spcBef>
              <a:spcAft>
                <a:spcPts val="0"/>
              </a:spcAft>
              <a:buNone/>
            </a:pPr>
            <a:r>
              <a:rPr b="1" lang="en" sz="1500">
                <a:solidFill>
                  <a:schemeClr val="dk1"/>
                </a:solidFill>
              </a:rPr>
              <a:t>Vivek Pareek			(2</a:t>
            </a:r>
            <a:r>
              <a:rPr b="1" lang="en" sz="1550">
                <a:solidFill>
                  <a:schemeClr val="dk1"/>
                </a:solidFill>
              </a:rPr>
              <a:t>021701001</a:t>
            </a:r>
            <a:r>
              <a:rPr b="1" lang="en" sz="1500">
                <a:solidFill>
                  <a:schemeClr val="dk1"/>
                </a:solidFill>
              </a:rPr>
              <a:t>)</a:t>
            </a:r>
            <a:endParaRPr b="1" sz="3400"/>
          </a:p>
        </p:txBody>
      </p:sp>
      <p:sp>
        <p:nvSpPr>
          <p:cNvPr id="56" name="Google Shape;56;p13"/>
          <p:cNvSpPr txBox="1"/>
          <p:nvPr/>
        </p:nvSpPr>
        <p:spPr>
          <a:xfrm>
            <a:off x="222775" y="3080500"/>
            <a:ext cx="387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Course Name : Statistical methods in AI</a:t>
            </a:r>
            <a:endParaRPr b="1"/>
          </a:p>
          <a:p>
            <a:pPr indent="0" lvl="0" marL="0" rtl="0" algn="l">
              <a:spcBef>
                <a:spcPts val="0"/>
              </a:spcBef>
              <a:spcAft>
                <a:spcPts val="0"/>
              </a:spcAft>
              <a:buNone/>
            </a:pPr>
            <a:r>
              <a:rPr b="1" lang="en"/>
              <a:t>Course ID :       CS7.403.M21</a:t>
            </a:r>
            <a:endParaRPr b="1"/>
          </a:p>
          <a:p>
            <a:pPr indent="0" lvl="0" marL="0" rtl="0" algn="l">
              <a:spcBef>
                <a:spcPts val="0"/>
              </a:spcBef>
              <a:spcAft>
                <a:spcPts val="0"/>
              </a:spcAft>
              <a:buNone/>
            </a:pPr>
            <a:r>
              <a:rPr b="1" lang="en"/>
              <a:t>Instructors :     Dr. Anoop Namboodiri Assigned TA :  Yashas Samaga</a:t>
            </a:r>
            <a:endParaRPr b="1"/>
          </a:p>
        </p:txBody>
      </p:sp>
      <p:pic>
        <p:nvPicPr>
          <p:cNvPr id="57" name="Google Shape;57;p13"/>
          <p:cNvPicPr preferRelativeResize="0"/>
          <p:nvPr/>
        </p:nvPicPr>
        <p:blipFill>
          <a:blip r:embed="rId3">
            <a:alphaModFix/>
          </a:blip>
          <a:stretch>
            <a:fillRect/>
          </a:stretch>
        </p:blipFill>
        <p:spPr>
          <a:xfrm>
            <a:off x="222772" y="132325"/>
            <a:ext cx="1352541" cy="1321800"/>
          </a:xfrm>
          <a:prstGeom prst="rect">
            <a:avLst/>
          </a:prstGeom>
          <a:noFill/>
          <a:ln>
            <a:noFill/>
          </a:ln>
        </p:spPr>
      </p:pic>
      <p:sp>
        <p:nvSpPr>
          <p:cNvPr id="58" name="Google Shape;58;p13"/>
          <p:cNvSpPr txBox="1"/>
          <p:nvPr/>
        </p:nvSpPr>
        <p:spPr>
          <a:xfrm>
            <a:off x="214750" y="4456275"/>
            <a:ext cx="81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Repo: </a:t>
            </a:r>
            <a:r>
              <a:rPr lang="en" u="sng">
                <a:solidFill>
                  <a:schemeClr val="hlink"/>
                </a:solidFill>
                <a:hlinkClick r:id="rId4"/>
              </a:rPr>
              <a:t>Github link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Feature Visualisation for Occlusional Sensitivity</a:t>
            </a:r>
            <a:endParaRPr b="1"/>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Corner Occlusion</a:t>
            </a:r>
            <a:endParaRPr>
              <a:solidFill>
                <a:schemeClr val="dk1"/>
              </a:solidFill>
            </a:endParaRPr>
          </a:p>
        </p:txBody>
      </p:sp>
      <p:pic>
        <p:nvPicPr>
          <p:cNvPr id="127" name="Google Shape;127;p22"/>
          <p:cNvPicPr preferRelativeResize="0"/>
          <p:nvPr/>
        </p:nvPicPr>
        <p:blipFill>
          <a:blip r:embed="rId3">
            <a:alphaModFix/>
          </a:blip>
          <a:stretch>
            <a:fillRect/>
          </a:stretch>
        </p:blipFill>
        <p:spPr>
          <a:xfrm>
            <a:off x="189300" y="1627450"/>
            <a:ext cx="8765398" cy="3274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2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Quantitative Evaluation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VGG-16</a:t>
            </a:r>
            <a:endParaRPr b="1"/>
          </a:p>
        </p:txBody>
      </p:sp>
      <p:pic>
        <p:nvPicPr>
          <p:cNvPr id="133" name="Google Shape;133;p23"/>
          <p:cNvPicPr preferRelativeResize="0"/>
          <p:nvPr/>
        </p:nvPicPr>
        <p:blipFill>
          <a:blip r:embed="rId3">
            <a:alphaModFix/>
          </a:blip>
          <a:stretch>
            <a:fillRect/>
          </a:stretch>
        </p:blipFill>
        <p:spPr>
          <a:xfrm>
            <a:off x="2771775" y="85925"/>
            <a:ext cx="6259500" cy="477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2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Quantitative Evaluation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VGG-19</a:t>
            </a:r>
            <a:endParaRPr b="1"/>
          </a:p>
        </p:txBody>
      </p:sp>
      <p:pic>
        <p:nvPicPr>
          <p:cNvPr id="139" name="Google Shape;139;p24"/>
          <p:cNvPicPr preferRelativeResize="0"/>
          <p:nvPr/>
        </p:nvPicPr>
        <p:blipFill>
          <a:blip r:embed="rId3">
            <a:alphaModFix/>
          </a:blip>
          <a:stretch>
            <a:fillRect/>
          </a:stretch>
        </p:blipFill>
        <p:spPr>
          <a:xfrm>
            <a:off x="2640425" y="152400"/>
            <a:ext cx="6427375" cy="461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Architecture 2</a:t>
            </a:r>
            <a:endParaRPr b="1"/>
          </a:p>
        </p:txBody>
      </p:sp>
      <p:pic>
        <p:nvPicPr>
          <p:cNvPr id="145" name="Google Shape;145;p25"/>
          <p:cNvPicPr preferRelativeResize="0"/>
          <p:nvPr/>
        </p:nvPicPr>
        <p:blipFill>
          <a:blip r:embed="rId3">
            <a:alphaModFix/>
          </a:blip>
          <a:stretch>
            <a:fillRect/>
          </a:stretch>
        </p:blipFill>
        <p:spPr>
          <a:xfrm>
            <a:off x="209950" y="1155275"/>
            <a:ext cx="8781649" cy="346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3733500" cy="166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Image Creation to Maximize class scores </a:t>
            </a:r>
            <a:endParaRPr b="1"/>
          </a:p>
        </p:txBody>
      </p:sp>
      <p:sp>
        <p:nvSpPr>
          <p:cNvPr id="151" name="Google Shape;151;p26"/>
          <p:cNvSpPr txBox="1"/>
          <p:nvPr>
            <p:ph idx="1" type="body"/>
          </p:nvPr>
        </p:nvSpPr>
        <p:spPr>
          <a:xfrm>
            <a:off x="311700" y="1885950"/>
            <a:ext cx="3503100" cy="268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Flamingo </a:t>
            </a:r>
            <a:endParaRPr b="1">
              <a:solidFill>
                <a:schemeClr val="dk1"/>
              </a:solidFill>
            </a:endParaRPr>
          </a:p>
          <a:p>
            <a:pPr indent="0" lvl="0" marL="0" rtl="0" algn="l">
              <a:spcBef>
                <a:spcPts val="1200"/>
              </a:spcBef>
              <a:spcAft>
                <a:spcPts val="1200"/>
              </a:spcAft>
              <a:buNone/>
            </a:pPr>
            <a:r>
              <a:t/>
            </a:r>
            <a:endParaRPr/>
          </a:p>
        </p:txBody>
      </p:sp>
      <p:pic>
        <p:nvPicPr>
          <p:cNvPr id="152" name="Google Shape;152;p26"/>
          <p:cNvPicPr preferRelativeResize="0"/>
          <p:nvPr/>
        </p:nvPicPr>
        <p:blipFill>
          <a:blip r:embed="rId3">
            <a:alphaModFix/>
          </a:blip>
          <a:stretch>
            <a:fillRect/>
          </a:stretch>
        </p:blipFill>
        <p:spPr>
          <a:xfrm>
            <a:off x="4045302" y="0"/>
            <a:ext cx="5098697"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Regularized v/s Unregularized Flamingo</a:t>
            </a:r>
            <a:endParaRPr b="1"/>
          </a:p>
        </p:txBody>
      </p:sp>
      <p:pic>
        <p:nvPicPr>
          <p:cNvPr id="158" name="Google Shape;158;p27"/>
          <p:cNvPicPr preferRelativeResize="0"/>
          <p:nvPr/>
        </p:nvPicPr>
        <p:blipFill>
          <a:blip r:embed="rId3">
            <a:alphaModFix/>
          </a:blip>
          <a:stretch>
            <a:fillRect/>
          </a:stretch>
        </p:blipFill>
        <p:spPr>
          <a:xfrm>
            <a:off x="311709" y="1152484"/>
            <a:ext cx="3732497" cy="3991025"/>
          </a:xfrm>
          <a:prstGeom prst="rect">
            <a:avLst/>
          </a:prstGeom>
          <a:noFill/>
          <a:ln>
            <a:noFill/>
          </a:ln>
        </p:spPr>
      </p:pic>
      <p:pic>
        <p:nvPicPr>
          <p:cNvPr id="159" name="Google Shape;159;p27"/>
          <p:cNvPicPr preferRelativeResize="0"/>
          <p:nvPr/>
        </p:nvPicPr>
        <p:blipFill>
          <a:blip r:embed="rId4">
            <a:alphaModFix/>
          </a:blip>
          <a:stretch>
            <a:fillRect/>
          </a:stretch>
        </p:blipFill>
        <p:spPr>
          <a:xfrm>
            <a:off x="5099809" y="1152484"/>
            <a:ext cx="3732500" cy="39910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3733500" cy="166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Image Creation to Maximize class scores </a:t>
            </a:r>
            <a:endParaRPr b="1"/>
          </a:p>
        </p:txBody>
      </p:sp>
      <p:sp>
        <p:nvSpPr>
          <p:cNvPr id="165" name="Google Shape;165;p28"/>
          <p:cNvSpPr txBox="1"/>
          <p:nvPr>
            <p:ph idx="1" type="body"/>
          </p:nvPr>
        </p:nvSpPr>
        <p:spPr>
          <a:xfrm>
            <a:off x="311700" y="1885950"/>
            <a:ext cx="3503100" cy="268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Indian Cobra</a:t>
            </a:r>
            <a:endParaRPr b="1">
              <a:solidFill>
                <a:schemeClr val="dk1"/>
              </a:solidFill>
            </a:endParaRPr>
          </a:p>
          <a:p>
            <a:pPr indent="0" lvl="0" marL="0" rtl="0" algn="l">
              <a:spcBef>
                <a:spcPts val="1200"/>
              </a:spcBef>
              <a:spcAft>
                <a:spcPts val="1200"/>
              </a:spcAft>
              <a:buNone/>
            </a:pPr>
            <a:r>
              <a:t/>
            </a:r>
            <a:endParaRPr/>
          </a:p>
        </p:txBody>
      </p:sp>
      <p:pic>
        <p:nvPicPr>
          <p:cNvPr id="166" name="Google Shape;166;p28"/>
          <p:cNvPicPr preferRelativeResize="0"/>
          <p:nvPr/>
        </p:nvPicPr>
        <p:blipFill>
          <a:blip r:embed="rId3">
            <a:alphaModFix/>
          </a:blip>
          <a:stretch>
            <a:fillRect/>
          </a:stretch>
        </p:blipFill>
        <p:spPr>
          <a:xfrm>
            <a:off x="4197600" y="76200"/>
            <a:ext cx="4794000" cy="48361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Regularized v/s Unregularized Indian Cobra</a:t>
            </a:r>
            <a:endParaRPr b="1"/>
          </a:p>
          <a:p>
            <a:pPr indent="0" lvl="0" marL="0" rtl="0" algn="l">
              <a:spcBef>
                <a:spcPts val="0"/>
              </a:spcBef>
              <a:spcAft>
                <a:spcPts val="0"/>
              </a:spcAft>
              <a:buNone/>
            </a:pPr>
            <a:r>
              <a:t/>
            </a:r>
            <a:endParaRPr/>
          </a:p>
        </p:txBody>
      </p:sp>
      <p:pic>
        <p:nvPicPr>
          <p:cNvPr id="172" name="Google Shape;172;p29"/>
          <p:cNvPicPr preferRelativeResize="0"/>
          <p:nvPr/>
        </p:nvPicPr>
        <p:blipFill>
          <a:blip r:embed="rId3">
            <a:alphaModFix/>
          </a:blip>
          <a:stretch>
            <a:fillRect/>
          </a:stretch>
        </p:blipFill>
        <p:spPr>
          <a:xfrm>
            <a:off x="311706" y="1152481"/>
            <a:ext cx="3195095" cy="3416400"/>
          </a:xfrm>
          <a:prstGeom prst="rect">
            <a:avLst/>
          </a:prstGeom>
          <a:noFill/>
          <a:ln>
            <a:noFill/>
          </a:ln>
        </p:spPr>
      </p:pic>
      <p:pic>
        <p:nvPicPr>
          <p:cNvPr id="173" name="Google Shape;173;p29"/>
          <p:cNvPicPr preferRelativeResize="0"/>
          <p:nvPr/>
        </p:nvPicPr>
        <p:blipFill>
          <a:blip r:embed="rId4">
            <a:alphaModFix/>
          </a:blip>
          <a:stretch>
            <a:fillRect/>
          </a:stretch>
        </p:blipFill>
        <p:spPr>
          <a:xfrm>
            <a:off x="5637206" y="1152481"/>
            <a:ext cx="3195100" cy="34164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3733500" cy="166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Image Creation to Maximize class scores </a:t>
            </a:r>
            <a:endParaRPr b="1"/>
          </a:p>
        </p:txBody>
      </p:sp>
      <p:sp>
        <p:nvSpPr>
          <p:cNvPr id="179" name="Google Shape;179;p30"/>
          <p:cNvSpPr txBox="1"/>
          <p:nvPr>
            <p:ph idx="1" type="body"/>
          </p:nvPr>
        </p:nvSpPr>
        <p:spPr>
          <a:xfrm>
            <a:off x="311700" y="1885950"/>
            <a:ext cx="3503100" cy="268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Gorilla</a:t>
            </a:r>
            <a:endParaRPr b="1">
              <a:solidFill>
                <a:schemeClr val="dk1"/>
              </a:solidFill>
            </a:endParaRPr>
          </a:p>
          <a:p>
            <a:pPr indent="0" lvl="0" marL="0" rtl="0" algn="l">
              <a:spcBef>
                <a:spcPts val="1200"/>
              </a:spcBef>
              <a:spcAft>
                <a:spcPts val="1200"/>
              </a:spcAft>
              <a:buNone/>
            </a:pPr>
            <a:r>
              <a:t/>
            </a:r>
            <a:endParaRPr/>
          </a:p>
        </p:txBody>
      </p:sp>
      <p:pic>
        <p:nvPicPr>
          <p:cNvPr id="180" name="Google Shape;180;p30"/>
          <p:cNvPicPr preferRelativeResize="0"/>
          <p:nvPr/>
        </p:nvPicPr>
        <p:blipFill>
          <a:blip r:embed="rId3">
            <a:alphaModFix/>
          </a:blip>
          <a:stretch>
            <a:fillRect/>
          </a:stretch>
        </p:blipFill>
        <p:spPr>
          <a:xfrm>
            <a:off x="4197600" y="152400"/>
            <a:ext cx="4794000" cy="4836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Regularized v/s Unregularized Gorilla</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86" name="Google Shape;186;p31"/>
          <p:cNvPicPr preferRelativeResize="0"/>
          <p:nvPr/>
        </p:nvPicPr>
        <p:blipFill>
          <a:blip r:embed="rId3">
            <a:alphaModFix/>
          </a:blip>
          <a:stretch>
            <a:fillRect/>
          </a:stretch>
        </p:blipFill>
        <p:spPr>
          <a:xfrm>
            <a:off x="311706" y="1152481"/>
            <a:ext cx="3195095" cy="3416400"/>
          </a:xfrm>
          <a:prstGeom prst="rect">
            <a:avLst/>
          </a:prstGeom>
          <a:noFill/>
          <a:ln>
            <a:noFill/>
          </a:ln>
        </p:spPr>
      </p:pic>
      <p:pic>
        <p:nvPicPr>
          <p:cNvPr id="187" name="Google Shape;187;p31"/>
          <p:cNvPicPr preferRelativeResize="0"/>
          <p:nvPr/>
        </p:nvPicPr>
        <p:blipFill>
          <a:blip r:embed="rId4">
            <a:alphaModFix/>
          </a:blip>
          <a:stretch>
            <a:fillRect/>
          </a:stretch>
        </p:blipFill>
        <p:spPr>
          <a:xfrm>
            <a:off x="5637206" y="1152481"/>
            <a:ext cx="3195100" cy="34164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Index</a:t>
            </a:r>
            <a:endParaRPr b="1"/>
          </a:p>
        </p:txBody>
      </p:sp>
      <p:graphicFrame>
        <p:nvGraphicFramePr>
          <p:cNvPr id="64" name="Google Shape;64;p14"/>
          <p:cNvGraphicFramePr/>
          <p:nvPr/>
        </p:nvGraphicFramePr>
        <p:xfrm>
          <a:off x="311700" y="1172745"/>
          <a:ext cx="3000000" cy="3000000"/>
        </p:xfrm>
        <a:graphic>
          <a:graphicData uri="http://schemas.openxmlformats.org/drawingml/2006/table">
            <a:tbl>
              <a:tblPr>
                <a:noFill/>
                <a:tableStyleId>{EA45CCFF-6353-4C72-8B62-EEFAA6F99BF2}</a:tableStyleId>
              </a:tblPr>
              <a:tblGrid>
                <a:gridCol w="766625"/>
                <a:gridCol w="3513350"/>
                <a:gridCol w="740675"/>
                <a:gridCol w="3593925"/>
              </a:tblGrid>
              <a:tr h="417575">
                <a:tc>
                  <a:txBody>
                    <a:bodyPr/>
                    <a:lstStyle/>
                    <a:p>
                      <a:pPr indent="0" lvl="0" marL="0" rtl="0" algn="l">
                        <a:spcBef>
                          <a:spcPts val="0"/>
                        </a:spcBef>
                        <a:spcAft>
                          <a:spcPts val="0"/>
                        </a:spcAft>
                        <a:buNone/>
                      </a:pPr>
                      <a:r>
                        <a:rPr b="1" lang="en" sz="1100"/>
                        <a:t>Sl No</a:t>
                      </a:r>
                      <a:endParaRPr b="1" sz="1100"/>
                    </a:p>
                  </a:txBody>
                  <a:tcPr marT="91425" marB="91425" marR="91425" marL="91425"/>
                </a:tc>
                <a:tc>
                  <a:txBody>
                    <a:bodyPr/>
                    <a:lstStyle/>
                    <a:p>
                      <a:pPr indent="0" lvl="0" marL="0" rtl="0" algn="l">
                        <a:spcBef>
                          <a:spcPts val="0"/>
                        </a:spcBef>
                        <a:spcAft>
                          <a:spcPts val="0"/>
                        </a:spcAft>
                        <a:buNone/>
                      </a:pPr>
                      <a:r>
                        <a:rPr b="1" lang="en" sz="1100"/>
                        <a:t>Topic</a:t>
                      </a:r>
                      <a:endParaRPr b="1" sz="1100"/>
                    </a:p>
                  </a:txBody>
                  <a:tcPr marT="91425" marB="91425" marR="91425" marL="91425"/>
                </a:tc>
                <a:tc>
                  <a:txBody>
                    <a:bodyPr/>
                    <a:lstStyle/>
                    <a:p>
                      <a:pPr indent="0" lvl="0" marL="0" rtl="0" algn="l">
                        <a:spcBef>
                          <a:spcPts val="0"/>
                        </a:spcBef>
                        <a:spcAft>
                          <a:spcPts val="0"/>
                        </a:spcAft>
                        <a:buNone/>
                      </a:pPr>
                      <a:r>
                        <a:rPr b="1" lang="en" sz="1100"/>
                        <a:t>Sl No</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Topic</a:t>
                      </a:r>
                      <a:endParaRPr b="1" sz="1100"/>
                    </a:p>
                  </a:txBody>
                  <a:tcPr marT="91425" marB="91425" marR="91425" marL="91425">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1.</a:t>
                      </a:r>
                      <a:endParaRPr b="1" sz="1100"/>
                    </a:p>
                  </a:txBody>
                  <a:tcPr marT="91425" marB="91425" marR="91425" marL="91425"/>
                </a:tc>
                <a:tc>
                  <a:txBody>
                    <a:bodyPr/>
                    <a:lstStyle/>
                    <a:p>
                      <a:pPr indent="0" lvl="0" marL="0" rtl="0" algn="l">
                        <a:spcBef>
                          <a:spcPts val="0"/>
                        </a:spcBef>
                        <a:spcAft>
                          <a:spcPts val="0"/>
                        </a:spcAft>
                        <a:buNone/>
                      </a:pPr>
                      <a:r>
                        <a:rPr b="1" lang="en" sz="1100"/>
                        <a:t>Introduction</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8.</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Quantitative Evaluation of results</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2.</a:t>
                      </a:r>
                      <a:endParaRPr b="1" sz="1100"/>
                    </a:p>
                  </a:txBody>
                  <a:tcPr marT="91425" marB="91425" marR="91425" marL="91425"/>
                </a:tc>
                <a:tc>
                  <a:txBody>
                    <a:bodyPr/>
                    <a:lstStyle/>
                    <a:p>
                      <a:pPr indent="0" lvl="0" marL="0" rtl="0" algn="l">
                        <a:spcBef>
                          <a:spcPts val="0"/>
                        </a:spcBef>
                        <a:spcAft>
                          <a:spcPts val="0"/>
                        </a:spcAft>
                        <a:buNone/>
                      </a:pPr>
                      <a:r>
                        <a:rPr b="1" lang="en" sz="1100"/>
                        <a:t>Problem Statement</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9.</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Architecture-2</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3.</a:t>
                      </a:r>
                      <a:endParaRPr b="1" sz="1100"/>
                    </a:p>
                  </a:txBody>
                  <a:tcPr marT="91425" marB="91425" marR="91425" marL="91425"/>
                </a:tc>
                <a:tc>
                  <a:txBody>
                    <a:bodyPr/>
                    <a:lstStyle/>
                    <a:p>
                      <a:pPr indent="0" lvl="0" marL="0" rtl="0" algn="l">
                        <a:spcBef>
                          <a:spcPts val="0"/>
                        </a:spcBef>
                        <a:spcAft>
                          <a:spcPts val="0"/>
                        </a:spcAft>
                        <a:buNone/>
                      </a:pPr>
                      <a:r>
                        <a:rPr b="1" lang="en" sz="1100"/>
                        <a:t>Objectives</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10.</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Image Creation to Maximize Class Scores</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4.</a:t>
                      </a:r>
                      <a:endParaRPr b="1" sz="1100"/>
                    </a:p>
                  </a:txBody>
                  <a:tcPr marT="91425" marB="91425" marR="91425" marL="91425"/>
                </a:tc>
                <a:tc>
                  <a:txBody>
                    <a:bodyPr/>
                    <a:lstStyle/>
                    <a:p>
                      <a:pPr indent="0" lvl="0" marL="0" rtl="0" algn="l">
                        <a:spcBef>
                          <a:spcPts val="0"/>
                        </a:spcBef>
                        <a:spcAft>
                          <a:spcPts val="0"/>
                        </a:spcAft>
                        <a:buNone/>
                      </a:pPr>
                      <a:r>
                        <a:rPr b="1" lang="en" sz="1100"/>
                        <a:t>Architecture - 1</a:t>
                      </a:r>
                      <a:endParaRPr b="1" sz="1100"/>
                    </a:p>
                  </a:txBody>
                  <a:tcPr marT="91425" marB="91425" marR="91425" marL="91425"/>
                </a:tc>
                <a:tc>
                  <a:txBody>
                    <a:bodyPr/>
                    <a:lstStyle/>
                    <a:p>
                      <a:pPr indent="0" lvl="0" marL="0" rtl="0" algn="l">
                        <a:spcBef>
                          <a:spcPts val="0"/>
                        </a:spcBef>
                        <a:spcAft>
                          <a:spcPts val="0"/>
                        </a:spcAft>
                        <a:buNone/>
                      </a:pPr>
                      <a:r>
                        <a:rPr b="1" lang="en" sz="1100"/>
                        <a:t>11.</a:t>
                      </a:r>
                      <a:endParaRPr b="1" sz="11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Heat Map Generation for Occlusion</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5.</a:t>
                      </a:r>
                      <a:endParaRPr b="1" sz="1100"/>
                    </a:p>
                  </a:txBody>
                  <a:tcPr marT="91425" marB="91425" marR="91425" marL="91425"/>
                </a:tc>
                <a:tc>
                  <a:txBody>
                    <a:bodyPr/>
                    <a:lstStyle/>
                    <a:p>
                      <a:pPr indent="0" lvl="0" marL="0" rtl="0" algn="l">
                        <a:spcBef>
                          <a:spcPts val="0"/>
                        </a:spcBef>
                        <a:spcAft>
                          <a:spcPts val="0"/>
                        </a:spcAft>
                        <a:buNone/>
                      </a:pPr>
                      <a:r>
                        <a:rPr b="1" lang="en" sz="1100"/>
                        <a:t>Feature Visualisation</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12.</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Conclusions and Future Works</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6.</a:t>
                      </a:r>
                      <a:endParaRPr b="1" sz="1100"/>
                    </a:p>
                  </a:txBody>
                  <a:tcPr marT="91425" marB="91425" marR="91425" marL="91425"/>
                </a:tc>
                <a:tc>
                  <a:txBody>
                    <a:bodyPr/>
                    <a:lstStyle/>
                    <a:p>
                      <a:pPr indent="0" lvl="0" marL="0" rtl="0" algn="l">
                        <a:spcBef>
                          <a:spcPts val="0"/>
                        </a:spcBef>
                        <a:spcAft>
                          <a:spcPts val="0"/>
                        </a:spcAft>
                        <a:buNone/>
                      </a:pPr>
                      <a:r>
                        <a:rPr b="1" lang="en" sz="1100"/>
                        <a:t>Feature Visualisation for Affine Transformations</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13.</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References</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8875">
                <a:tc>
                  <a:txBody>
                    <a:bodyPr/>
                    <a:lstStyle/>
                    <a:p>
                      <a:pPr indent="0" lvl="0" marL="0" rtl="0" algn="l">
                        <a:spcBef>
                          <a:spcPts val="0"/>
                        </a:spcBef>
                        <a:spcAft>
                          <a:spcPts val="0"/>
                        </a:spcAft>
                        <a:buNone/>
                      </a:pPr>
                      <a:r>
                        <a:rPr b="1" lang="en" sz="1100"/>
                        <a:t>7.</a:t>
                      </a:r>
                      <a:endParaRPr b="1" sz="1100"/>
                    </a:p>
                  </a:txBody>
                  <a:tcPr marT="91425" marB="91425" marR="91425" marL="91425"/>
                </a:tc>
                <a:tc>
                  <a:txBody>
                    <a:bodyPr/>
                    <a:lstStyle/>
                    <a:p>
                      <a:pPr indent="0" lvl="0" marL="0" rtl="0" algn="l">
                        <a:spcBef>
                          <a:spcPts val="0"/>
                        </a:spcBef>
                        <a:spcAft>
                          <a:spcPts val="0"/>
                        </a:spcAft>
                        <a:buNone/>
                      </a:pPr>
                      <a:r>
                        <a:rPr b="1" lang="en" sz="1100"/>
                        <a:t>Feature Visualisation for Occlusional Sensitivity</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14.</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Work Division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Heatmap Generation for Occlusion</a:t>
            </a:r>
            <a:endParaRPr b="1"/>
          </a:p>
        </p:txBody>
      </p:sp>
      <p:pic>
        <p:nvPicPr>
          <p:cNvPr id="193" name="Google Shape;193;p32"/>
          <p:cNvPicPr preferRelativeResize="0"/>
          <p:nvPr/>
        </p:nvPicPr>
        <p:blipFill>
          <a:blip r:embed="rId3">
            <a:alphaModFix/>
          </a:blip>
          <a:stretch>
            <a:fillRect/>
          </a:stretch>
        </p:blipFill>
        <p:spPr>
          <a:xfrm>
            <a:off x="1341713" y="1152475"/>
            <a:ext cx="6460576" cy="378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 &amp; Future Works</a:t>
            </a:r>
            <a:endParaRPr b="1"/>
          </a:p>
        </p:txBody>
      </p:sp>
      <p:sp>
        <p:nvSpPr>
          <p:cNvPr id="199" name="Google Shape;199;p33"/>
          <p:cNvSpPr txBox="1"/>
          <p:nvPr>
            <p:ph idx="1" type="body"/>
          </p:nvPr>
        </p:nvSpPr>
        <p:spPr>
          <a:xfrm>
            <a:off x="311700" y="1152475"/>
            <a:ext cx="8520600" cy="3729900"/>
          </a:xfrm>
          <a:prstGeom prst="rect">
            <a:avLst/>
          </a:prstGeom>
        </p:spPr>
        <p:txBody>
          <a:bodyPr anchorCtr="0" anchor="t" bIns="91425" lIns="91425" spcFirstLastPara="1" rIns="91425" wrap="square" tIns="91425">
            <a:normAutofit lnSpcReduction="10000"/>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We experimented on two architectures for Feature Visualisations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In the first architecture for an input image when passed through the CNN’s, for feature generated from each layer we try to visualise the corresponding maps.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From our visualisation we can easily get that the lower layers of the CNN’s attend to the high frequency features, like corners or edges.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And the upper layers attend to the textures.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also perform Affine Transformations on images to better understand if the network is rotation invariant to the images and we have discussed the results earlier. We perform similar experiments with occlusion too.</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In the second architecture which makes visualisation for class specific attributes.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Starting with an Gaussian Noise we train the architecture to minimize the loss that maximize the class specific scores.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have also attended Heat-maps for better understanding of the feature maps.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faced challenges due to low computation speed in Colab.</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Visualising CNN’s with different attention maps still remains a future prospect for us to explore.</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References</a:t>
            </a:r>
            <a:endParaRPr b="1"/>
          </a:p>
        </p:txBody>
      </p:sp>
      <p:sp>
        <p:nvSpPr>
          <p:cNvPr id="205" name="Google Shape;205;p34"/>
          <p:cNvSpPr txBox="1"/>
          <p:nvPr>
            <p:ph idx="1" type="body"/>
          </p:nvPr>
        </p:nvSpPr>
        <p:spPr>
          <a:xfrm>
            <a:off x="311700" y="1152475"/>
            <a:ext cx="8520600" cy="3649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358"/>
              <a:buFont typeface="Arial"/>
              <a:buNone/>
            </a:pPr>
            <a:r>
              <a:rPr lang="en" sz="1292">
                <a:solidFill>
                  <a:schemeClr val="dk1"/>
                </a:solidFill>
              </a:rPr>
              <a:t>[1] A. Mahendran and A. Vedaldi, “Understanding deep image representations by inverting them,” pp. 5188–5196, 06 2015.</a:t>
            </a:r>
            <a:endParaRPr sz="1292">
              <a:solidFill>
                <a:schemeClr val="dk1"/>
              </a:solidFill>
            </a:endParaRPr>
          </a:p>
          <a:p>
            <a:pPr indent="0" lvl="0" marL="0" rtl="0" algn="l">
              <a:lnSpc>
                <a:spcPct val="95000"/>
              </a:lnSpc>
              <a:spcBef>
                <a:spcPts val="1200"/>
              </a:spcBef>
              <a:spcAft>
                <a:spcPts val="0"/>
              </a:spcAft>
              <a:buClr>
                <a:schemeClr val="dk1"/>
              </a:buClr>
              <a:buSzPts val="358"/>
              <a:buFont typeface="Arial"/>
              <a:buNone/>
            </a:pPr>
            <a:r>
              <a:rPr lang="en" sz="1292">
                <a:solidFill>
                  <a:schemeClr val="dk1"/>
                </a:solidFill>
              </a:rPr>
              <a:t>[2] M. Zeiler and R. Fergus, “Visualizing and understanding convolutional neural networks,” vol. 8689, 11 2013.</a:t>
            </a:r>
            <a:endParaRPr sz="1292">
              <a:solidFill>
                <a:schemeClr val="dk1"/>
              </a:solidFill>
            </a:endParaRPr>
          </a:p>
          <a:p>
            <a:pPr indent="0" lvl="0" marL="0" rtl="0" algn="l">
              <a:lnSpc>
                <a:spcPct val="95000"/>
              </a:lnSpc>
              <a:spcBef>
                <a:spcPts val="1200"/>
              </a:spcBef>
              <a:spcAft>
                <a:spcPts val="0"/>
              </a:spcAft>
              <a:buClr>
                <a:schemeClr val="dk1"/>
              </a:buClr>
              <a:buSzPts val="358"/>
              <a:buFont typeface="Arial"/>
              <a:buNone/>
            </a:pPr>
            <a:r>
              <a:rPr lang="en" sz="1292">
                <a:solidFill>
                  <a:schemeClr val="dk1"/>
                </a:solidFill>
              </a:rPr>
              <a:t>[3] K. Simonyan and A. Zisserman, “Very deep convolutional networks for large-scale image recognition,” arXiv 1409.1556, 09 2014.</a:t>
            </a:r>
            <a:endParaRPr sz="1292">
              <a:solidFill>
                <a:schemeClr val="dk1"/>
              </a:solidFill>
            </a:endParaRPr>
          </a:p>
          <a:p>
            <a:pPr indent="0" lvl="0" marL="0" rtl="0" algn="l">
              <a:lnSpc>
                <a:spcPct val="95000"/>
              </a:lnSpc>
              <a:spcBef>
                <a:spcPts val="1200"/>
              </a:spcBef>
              <a:spcAft>
                <a:spcPts val="0"/>
              </a:spcAft>
              <a:buClr>
                <a:schemeClr val="dk1"/>
              </a:buClr>
              <a:buSzPts val="358"/>
              <a:buFont typeface="Arial"/>
              <a:buNone/>
            </a:pPr>
            <a:r>
              <a:rPr lang="en" sz="1292">
                <a:solidFill>
                  <a:schemeClr val="dk1"/>
                </a:solidFill>
              </a:rPr>
              <a:t>[4] B. Bermeitinger, S. Donig, M. Christoforaki, A. Freitas, and S. Handschuh, “Vgg19,” 10 2017.</a:t>
            </a:r>
            <a:endParaRPr sz="1292">
              <a:solidFill>
                <a:schemeClr val="dk1"/>
              </a:solidFill>
            </a:endParaRPr>
          </a:p>
          <a:p>
            <a:pPr indent="0" lvl="0" marL="0" rtl="0" algn="l">
              <a:lnSpc>
                <a:spcPct val="95000"/>
              </a:lnSpc>
              <a:spcBef>
                <a:spcPts val="1200"/>
              </a:spcBef>
              <a:spcAft>
                <a:spcPts val="0"/>
              </a:spcAft>
              <a:buClr>
                <a:schemeClr val="dk1"/>
              </a:buClr>
              <a:buSzPts val="358"/>
              <a:buFont typeface="Arial"/>
              <a:buNone/>
            </a:pPr>
            <a:r>
              <a:rPr lang="en" sz="1292">
                <a:solidFill>
                  <a:schemeClr val="dk1"/>
                </a:solidFill>
              </a:rPr>
              <a:t>[5] A. Krizhevsky, I. Sutskever, and G. Hinton, “Imagenet classification with deep convolutional neural networks,” Neural Information Processing Systems, vol. 25, 01 2012.</a:t>
            </a:r>
            <a:endParaRPr sz="1292">
              <a:solidFill>
                <a:schemeClr val="dk1"/>
              </a:solidFill>
            </a:endParaRPr>
          </a:p>
          <a:p>
            <a:pPr indent="0" lvl="0" marL="0" rtl="0" algn="l">
              <a:lnSpc>
                <a:spcPct val="95000"/>
              </a:lnSpc>
              <a:spcBef>
                <a:spcPts val="1200"/>
              </a:spcBef>
              <a:spcAft>
                <a:spcPts val="0"/>
              </a:spcAft>
              <a:buClr>
                <a:schemeClr val="dk1"/>
              </a:buClr>
              <a:buSzPts val="358"/>
              <a:buFont typeface="Arial"/>
              <a:buNone/>
            </a:pPr>
            <a:r>
              <a:rPr lang="en" sz="1292">
                <a:solidFill>
                  <a:schemeClr val="dk1"/>
                </a:solidFill>
              </a:rPr>
              <a:t>[6] O. Russakovsky, J. Deng, H. Su, J. Krause, S. Satheesh, S. Ma, Z. Huang, A. Karpathy, A. Khosla, M. Bernstein, A. C. Berg, and L. Fei-Fei, “ImageNet Large Scale Visual Recognition Challenge,” International Journal of Computer Vision (IJCV), vol. 115, no. 3, pp. 211–252, 2015.</a:t>
            </a:r>
            <a:endParaRPr sz="1292">
              <a:solidFill>
                <a:schemeClr val="dk1"/>
              </a:solidFill>
            </a:endParaRPr>
          </a:p>
          <a:p>
            <a:pPr indent="0" lvl="0" marL="0" rtl="0" algn="l">
              <a:lnSpc>
                <a:spcPct val="95000"/>
              </a:lnSpc>
              <a:spcBef>
                <a:spcPts val="1200"/>
              </a:spcBef>
              <a:spcAft>
                <a:spcPts val="1200"/>
              </a:spcAft>
              <a:buSzPts val="358"/>
              <a:buNone/>
            </a:pPr>
            <a:r>
              <a:rPr lang="en" sz="1292">
                <a:solidFill>
                  <a:schemeClr val="dk1"/>
                </a:solidFill>
              </a:rPr>
              <a:t>[7] A. N. T. F. H. L. Jason Yosinski, Jeff Clune, “Understanding neural networks through deep visualization,” 06 2015</a:t>
            </a:r>
            <a:endParaRPr sz="1585"/>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Work Divisions</a:t>
            </a:r>
            <a:endParaRPr b="1"/>
          </a:p>
        </p:txBody>
      </p:sp>
      <p:pic>
        <p:nvPicPr>
          <p:cNvPr id="211" name="Google Shape;211;p35"/>
          <p:cNvPicPr preferRelativeResize="0"/>
          <p:nvPr/>
        </p:nvPicPr>
        <p:blipFill>
          <a:blip r:embed="rId3">
            <a:alphaModFix/>
          </a:blip>
          <a:stretch>
            <a:fillRect/>
          </a:stretch>
        </p:blipFill>
        <p:spPr>
          <a:xfrm>
            <a:off x="2142400" y="936300"/>
            <a:ext cx="4730350" cy="403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b="1" sz="3500">
              <a:solidFill>
                <a:srgbClr val="434343"/>
              </a:solidFill>
              <a:latin typeface="Calligraffitti"/>
              <a:ea typeface="Calligraffitti"/>
              <a:cs typeface="Calligraffitti"/>
              <a:sym typeface="Calligraffitti"/>
            </a:endParaRPr>
          </a:p>
          <a:p>
            <a:pPr indent="0" lvl="0" marL="2286000" rtl="0" algn="l">
              <a:spcBef>
                <a:spcPts val="1200"/>
              </a:spcBef>
              <a:spcAft>
                <a:spcPts val="0"/>
              </a:spcAft>
              <a:buNone/>
            </a:pPr>
            <a:r>
              <a:rPr b="1" lang="en" sz="6000">
                <a:solidFill>
                  <a:srgbClr val="434343"/>
                </a:solidFill>
                <a:latin typeface="Calligraffitti"/>
                <a:ea typeface="Calligraffitti"/>
                <a:cs typeface="Calligraffitti"/>
                <a:sym typeface="Calligraffitti"/>
              </a:rPr>
              <a:t>Thank You</a:t>
            </a:r>
            <a:endParaRPr b="1" sz="6000">
              <a:solidFill>
                <a:srgbClr val="434343"/>
              </a:solidFill>
              <a:latin typeface="Calligraffitti"/>
              <a:ea typeface="Calligraffitti"/>
              <a:cs typeface="Calligraffitti"/>
              <a:sym typeface="Calligraffitti"/>
            </a:endParaRPr>
          </a:p>
          <a:p>
            <a:pPr indent="0" lvl="0" marL="5029200" rtl="0" algn="l">
              <a:spcBef>
                <a:spcPts val="1200"/>
              </a:spcBef>
              <a:spcAft>
                <a:spcPts val="0"/>
              </a:spcAft>
              <a:buNone/>
            </a:pPr>
            <a:r>
              <a:rPr b="1" lang="en" sz="3694">
                <a:solidFill>
                  <a:srgbClr val="434343"/>
                </a:solidFill>
                <a:latin typeface="Calligraffitti"/>
                <a:ea typeface="Calligraffitti"/>
                <a:cs typeface="Calligraffitti"/>
                <a:sym typeface="Calligraffitti"/>
              </a:rPr>
              <a:t>Alterant</a:t>
            </a:r>
            <a:endParaRPr b="1" sz="4639">
              <a:solidFill>
                <a:srgbClr val="434343"/>
              </a:solidFill>
              <a:latin typeface="Calligraffitti"/>
              <a:ea typeface="Calligraffitti"/>
              <a:cs typeface="Calligraffitti"/>
              <a:sym typeface="Calligraffitti"/>
            </a:endParaRPr>
          </a:p>
          <a:p>
            <a:pPr indent="0" lvl="0" marL="5486400" rtl="0" algn="l">
              <a:spcBef>
                <a:spcPts val="1200"/>
              </a:spcBef>
              <a:spcAft>
                <a:spcPts val="0"/>
              </a:spcAft>
              <a:buNone/>
            </a:pPr>
            <a:r>
              <a:rPr b="1" lang="en" sz="2104">
                <a:solidFill>
                  <a:srgbClr val="434343"/>
                </a:solidFill>
                <a:latin typeface="Calligraffitti"/>
                <a:ea typeface="Calligraffitti"/>
                <a:cs typeface="Calligraffitti"/>
                <a:sym typeface="Calligraffitti"/>
              </a:rPr>
              <a:t>-  Alefiah Mubeen</a:t>
            </a:r>
            <a:endParaRPr b="1" sz="2104">
              <a:solidFill>
                <a:srgbClr val="434343"/>
              </a:solidFill>
              <a:latin typeface="Calligraffitti"/>
              <a:ea typeface="Calligraffitti"/>
              <a:cs typeface="Calligraffitti"/>
              <a:sym typeface="Calligraffitti"/>
            </a:endParaRPr>
          </a:p>
          <a:p>
            <a:pPr indent="0" lvl="0" marL="5486400" rtl="0" algn="l">
              <a:spcBef>
                <a:spcPts val="1200"/>
              </a:spcBef>
              <a:spcAft>
                <a:spcPts val="0"/>
              </a:spcAft>
              <a:buNone/>
            </a:pPr>
            <a:r>
              <a:rPr b="1" lang="en" sz="2104">
                <a:solidFill>
                  <a:srgbClr val="434343"/>
                </a:solidFill>
                <a:latin typeface="Calligraffitti"/>
                <a:ea typeface="Calligraffitti"/>
                <a:cs typeface="Calligraffitti"/>
                <a:sym typeface="Calligraffitti"/>
              </a:rPr>
              <a:t>-  Ankita Maity</a:t>
            </a:r>
            <a:endParaRPr b="1" sz="2104">
              <a:solidFill>
                <a:srgbClr val="434343"/>
              </a:solidFill>
              <a:latin typeface="Calligraffitti"/>
              <a:ea typeface="Calligraffitti"/>
              <a:cs typeface="Calligraffitti"/>
              <a:sym typeface="Calligraffitti"/>
            </a:endParaRPr>
          </a:p>
          <a:p>
            <a:pPr indent="0" lvl="0" marL="5486400" rtl="0" algn="l">
              <a:spcBef>
                <a:spcPts val="1200"/>
              </a:spcBef>
              <a:spcAft>
                <a:spcPts val="0"/>
              </a:spcAft>
              <a:buNone/>
            </a:pPr>
            <a:r>
              <a:rPr b="1" lang="en" sz="2104">
                <a:solidFill>
                  <a:srgbClr val="434343"/>
                </a:solidFill>
                <a:latin typeface="Calligraffitti"/>
                <a:ea typeface="Calligraffitti"/>
                <a:cs typeface="Calligraffitti"/>
                <a:sym typeface="Calligraffitti"/>
              </a:rPr>
              <a:t>-  Seshadri Mazumder</a:t>
            </a:r>
            <a:endParaRPr b="1" sz="2104">
              <a:solidFill>
                <a:srgbClr val="434343"/>
              </a:solidFill>
              <a:latin typeface="Calligraffitti"/>
              <a:ea typeface="Calligraffitti"/>
              <a:cs typeface="Calligraffitti"/>
              <a:sym typeface="Calligraffitti"/>
            </a:endParaRPr>
          </a:p>
          <a:p>
            <a:pPr indent="0" lvl="0" marL="5486400" rtl="0" algn="l">
              <a:spcBef>
                <a:spcPts val="1200"/>
              </a:spcBef>
              <a:spcAft>
                <a:spcPts val="1200"/>
              </a:spcAft>
              <a:buNone/>
            </a:pPr>
            <a:r>
              <a:rPr b="1" lang="en" sz="2104">
                <a:solidFill>
                  <a:srgbClr val="434343"/>
                </a:solidFill>
                <a:latin typeface="Calligraffitti"/>
                <a:ea typeface="Calligraffitti"/>
                <a:cs typeface="Calligraffitti"/>
                <a:sym typeface="Calligraffitti"/>
              </a:rPr>
              <a:t>-  Vivek Pareek</a:t>
            </a:r>
            <a:endParaRPr b="1" sz="2104">
              <a:solidFill>
                <a:srgbClr val="434343"/>
              </a:solidFill>
              <a:latin typeface="Calligraffitti"/>
              <a:ea typeface="Calligraffitti"/>
              <a:cs typeface="Calligraffitti"/>
              <a:sym typeface="Calligraffitt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CNNs have been used for a wide variety of tasks, and using them leads to excellent performance in many benchmarks.</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There is little understanding of why these models perform as well as they do.</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We implement papers that provide visualisation techniques why large CNN’s perform well.</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We perform Affine Transformations and Occlude parts of image to understand which portions of image are important for classification.</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Problem Statement</a:t>
            </a:r>
            <a:endParaRPr b="1"/>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Given an image our task is to visualise the layers of large CNN’s that attend to </a:t>
            </a:r>
            <a:r>
              <a:rPr lang="en">
                <a:solidFill>
                  <a:schemeClr val="dk1"/>
                </a:solidFill>
              </a:rPr>
              <a:t>different features of the image.</a:t>
            </a:r>
            <a:endParaRPr>
              <a:solidFill>
                <a:schemeClr val="dk1"/>
              </a:solidFill>
            </a:endParaRPr>
          </a:p>
        </p:txBody>
      </p:sp>
      <p:pic>
        <p:nvPicPr>
          <p:cNvPr id="77" name="Google Shape;77;p16"/>
          <p:cNvPicPr preferRelativeResize="0"/>
          <p:nvPr/>
        </p:nvPicPr>
        <p:blipFill>
          <a:blip r:embed="rId3">
            <a:alphaModFix/>
          </a:blip>
          <a:stretch>
            <a:fillRect/>
          </a:stretch>
        </p:blipFill>
        <p:spPr>
          <a:xfrm>
            <a:off x="2505835" y="2837794"/>
            <a:ext cx="1520779" cy="1559866"/>
          </a:xfrm>
          <a:prstGeom prst="rect">
            <a:avLst/>
          </a:prstGeom>
          <a:noFill/>
          <a:ln>
            <a:noFill/>
          </a:ln>
        </p:spPr>
      </p:pic>
      <p:pic>
        <p:nvPicPr>
          <p:cNvPr id="78" name="Google Shape;78;p16"/>
          <p:cNvPicPr preferRelativeResize="0"/>
          <p:nvPr/>
        </p:nvPicPr>
        <p:blipFill>
          <a:blip r:embed="rId4">
            <a:alphaModFix/>
          </a:blip>
          <a:stretch>
            <a:fillRect/>
          </a:stretch>
        </p:blipFill>
        <p:spPr>
          <a:xfrm>
            <a:off x="4771076" y="2820575"/>
            <a:ext cx="1520779" cy="1594275"/>
          </a:xfrm>
          <a:prstGeom prst="rect">
            <a:avLst/>
          </a:prstGeom>
          <a:noFill/>
          <a:ln>
            <a:noFill/>
          </a:ln>
        </p:spPr>
      </p:pic>
      <p:pic>
        <p:nvPicPr>
          <p:cNvPr id="79" name="Google Shape;79;p16"/>
          <p:cNvPicPr preferRelativeResize="0"/>
          <p:nvPr/>
        </p:nvPicPr>
        <p:blipFill>
          <a:blip r:embed="rId5">
            <a:alphaModFix/>
          </a:blip>
          <a:stretch>
            <a:fillRect/>
          </a:stretch>
        </p:blipFill>
        <p:spPr>
          <a:xfrm>
            <a:off x="7155266" y="2860719"/>
            <a:ext cx="1481533" cy="1513988"/>
          </a:xfrm>
          <a:prstGeom prst="rect">
            <a:avLst/>
          </a:prstGeom>
          <a:noFill/>
          <a:ln>
            <a:noFill/>
          </a:ln>
        </p:spPr>
      </p:pic>
      <p:pic>
        <p:nvPicPr>
          <p:cNvPr id="80" name="Google Shape;80;p16"/>
          <p:cNvPicPr preferRelativeResize="0"/>
          <p:nvPr/>
        </p:nvPicPr>
        <p:blipFill>
          <a:blip r:embed="rId6">
            <a:alphaModFix/>
          </a:blip>
          <a:stretch>
            <a:fillRect/>
          </a:stretch>
        </p:blipFill>
        <p:spPr>
          <a:xfrm>
            <a:off x="481000" y="3176118"/>
            <a:ext cx="1412853" cy="883160"/>
          </a:xfrm>
          <a:prstGeom prst="rect">
            <a:avLst/>
          </a:prstGeom>
          <a:noFill/>
          <a:ln>
            <a:noFill/>
          </a:ln>
        </p:spPr>
      </p:pic>
      <p:sp>
        <p:nvSpPr>
          <p:cNvPr id="81" name="Google Shape;81;p16"/>
          <p:cNvSpPr/>
          <p:nvPr/>
        </p:nvSpPr>
        <p:spPr>
          <a:xfrm>
            <a:off x="1978500" y="3553215"/>
            <a:ext cx="458700" cy="32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4169563" y="3553215"/>
            <a:ext cx="458700" cy="32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6494266" y="3553215"/>
            <a:ext cx="458700" cy="32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528925" y="4526000"/>
            <a:ext cx="13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Image</a:t>
            </a:r>
            <a:endParaRPr b="1"/>
          </a:p>
        </p:txBody>
      </p:sp>
      <p:sp>
        <p:nvSpPr>
          <p:cNvPr id="85" name="Google Shape;85;p16"/>
          <p:cNvSpPr txBox="1"/>
          <p:nvPr/>
        </p:nvSpPr>
        <p:spPr>
          <a:xfrm>
            <a:off x="2471525" y="4526000"/>
            <a:ext cx="15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Lower Layers</a:t>
            </a:r>
            <a:endParaRPr b="1"/>
          </a:p>
        </p:txBody>
      </p:sp>
      <p:sp>
        <p:nvSpPr>
          <p:cNvPr id="86" name="Google Shape;86;p16"/>
          <p:cNvSpPr txBox="1"/>
          <p:nvPr/>
        </p:nvSpPr>
        <p:spPr>
          <a:xfrm>
            <a:off x="7047400" y="4526000"/>
            <a:ext cx="15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Upper</a:t>
            </a:r>
            <a:r>
              <a:rPr b="1" lang="en"/>
              <a:t> Layers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Objectives</a:t>
            </a:r>
            <a:endParaRPr b="1"/>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First we have complete the two end-to-end pipelines.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pipelines we have created for VGG-16, VGG-19.</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 part of feature inversion we are reconstructing images from different layers of VGG-16, and VGG-19.</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 part of occlusion, we experiment by masking a part of the image before feeding it to the CNN, and we visualise the features after inversion in the image space.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perform experiments with different data augmentation based on affine transformations like rotation, and translation to study feature invariance.</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Architecture 1</a:t>
            </a:r>
            <a:endParaRPr b="1"/>
          </a:p>
        </p:txBody>
      </p:sp>
      <p:sp>
        <p:nvSpPr>
          <p:cNvPr id="98" name="Google Shape;98;p18"/>
          <p:cNvSpPr txBox="1"/>
          <p:nvPr>
            <p:ph idx="1" type="body"/>
          </p:nvPr>
        </p:nvSpPr>
        <p:spPr>
          <a:xfrm>
            <a:off x="311700" y="1152475"/>
            <a:ext cx="4135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b="1" lang="en">
                <a:solidFill>
                  <a:schemeClr val="dk1"/>
                </a:solidFill>
              </a:rPr>
              <a:t>Input :</a:t>
            </a:r>
            <a:r>
              <a:rPr lang="en">
                <a:solidFill>
                  <a:schemeClr val="dk1"/>
                </a:solidFill>
              </a:rPr>
              <a:t> Image</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Output :</a:t>
            </a:r>
            <a:r>
              <a:rPr lang="en">
                <a:solidFill>
                  <a:schemeClr val="dk1"/>
                </a:solidFill>
              </a:rPr>
              <a:t> Reconstructed Image of feature map from each layer</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Left part of the architecture </a:t>
            </a:r>
            <a:br>
              <a:rPr lang="en">
                <a:solidFill>
                  <a:schemeClr val="dk1"/>
                </a:solidFill>
              </a:rPr>
            </a:br>
            <a:r>
              <a:rPr lang="en">
                <a:solidFill>
                  <a:schemeClr val="dk1"/>
                </a:solidFill>
              </a:rPr>
              <a:t>corresponds to </a:t>
            </a:r>
            <a:r>
              <a:rPr b="1" lang="en">
                <a:solidFill>
                  <a:schemeClr val="dk1"/>
                </a:solidFill>
              </a:rPr>
              <a:t>VGG-16 / VGG-19</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Right part of the architecture represents </a:t>
            </a:r>
            <a:r>
              <a:rPr lang="en">
                <a:solidFill>
                  <a:schemeClr val="dk1"/>
                </a:solidFill>
              </a:rPr>
              <a:t>the corresponding layers inverted i.e.,</a:t>
            </a:r>
            <a:endParaRPr>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 Convolution -&gt; Transpose Convolution</a:t>
            </a:r>
            <a:endParaRPr b="1"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Maxpooling -&gt; Unpooling</a:t>
            </a:r>
            <a:endParaRPr b="1" sz="1200">
              <a:solidFill>
                <a:schemeClr val="dk1"/>
              </a:solidFill>
            </a:endParaRPr>
          </a:p>
        </p:txBody>
      </p:sp>
      <p:pic>
        <p:nvPicPr>
          <p:cNvPr id="99" name="Google Shape;99;p18"/>
          <p:cNvPicPr preferRelativeResize="0"/>
          <p:nvPr/>
        </p:nvPicPr>
        <p:blipFill>
          <a:blip r:embed="rId3">
            <a:alphaModFix/>
          </a:blip>
          <a:stretch>
            <a:fillRect/>
          </a:stretch>
        </p:blipFill>
        <p:spPr>
          <a:xfrm>
            <a:off x="4572000" y="0"/>
            <a:ext cx="4571999" cy="50506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Feature Visualisation (Baboon)</a:t>
            </a:r>
            <a:endParaRPr b="1"/>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9"/>
          <p:cNvPicPr preferRelativeResize="0"/>
          <p:nvPr/>
        </p:nvPicPr>
        <p:blipFill>
          <a:blip r:embed="rId3">
            <a:alphaModFix/>
          </a:blip>
          <a:stretch>
            <a:fillRect/>
          </a:stretch>
        </p:blipFill>
        <p:spPr>
          <a:xfrm>
            <a:off x="227250" y="1106000"/>
            <a:ext cx="8713600" cy="3786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Feature Visualisation for Affine Transformations</a:t>
            </a:r>
            <a:endParaRPr b="1"/>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Dog Rotated by 180 degree </a:t>
            </a:r>
            <a:r>
              <a:rPr lang="en">
                <a:solidFill>
                  <a:schemeClr val="dk1"/>
                </a:solidFill>
              </a:rPr>
              <a:t>counterclockwise</a:t>
            </a:r>
            <a:endParaRPr>
              <a:solidFill>
                <a:schemeClr val="dk1"/>
              </a:solidFill>
            </a:endParaRPr>
          </a:p>
        </p:txBody>
      </p:sp>
      <p:pic>
        <p:nvPicPr>
          <p:cNvPr id="113" name="Google Shape;113;p20"/>
          <p:cNvPicPr preferRelativeResize="0"/>
          <p:nvPr/>
        </p:nvPicPr>
        <p:blipFill>
          <a:blip r:embed="rId3">
            <a:alphaModFix/>
          </a:blip>
          <a:stretch>
            <a:fillRect/>
          </a:stretch>
        </p:blipFill>
        <p:spPr>
          <a:xfrm>
            <a:off x="189200" y="1736875"/>
            <a:ext cx="8765599" cy="3155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Feature Visualisation for Occlusional Sensitivity</a:t>
            </a:r>
            <a:endParaRPr b="1"/>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Center Occlusion</a:t>
            </a:r>
            <a:endParaRPr>
              <a:solidFill>
                <a:schemeClr val="dk1"/>
              </a:solidFill>
            </a:endParaRPr>
          </a:p>
        </p:txBody>
      </p:sp>
      <p:pic>
        <p:nvPicPr>
          <p:cNvPr id="120" name="Google Shape;120;p21"/>
          <p:cNvPicPr preferRelativeResize="0"/>
          <p:nvPr/>
        </p:nvPicPr>
        <p:blipFill>
          <a:blip r:embed="rId3">
            <a:alphaModFix/>
          </a:blip>
          <a:stretch>
            <a:fillRect/>
          </a:stretch>
        </p:blipFill>
        <p:spPr>
          <a:xfrm>
            <a:off x="311700" y="1717850"/>
            <a:ext cx="8655498" cy="3277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